
<file path=[Content_Types].xml><?xml version="1.0" encoding="utf-8"?>
<Types xmlns="http://schemas.openxmlformats.org/package/2006/content-types">
  <Override PartName="/ppt/slideLayouts/slideLayout4.xml" ContentType="application/vnd.openxmlformats-officedocument.presentationml.slideLayout+xml"/>
  <Default Extension="jpeg" ContentType="image/jpeg"/>
  <Override PartName="/ppt/slideLayouts/slideLayout6.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Default Extension="rels" ContentType="application/vnd.openxmlformats-package.relationship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theme/theme1.xml" ContentType="application/vnd.openxmlformats-officedocument.theme+xml"/>
  <Override PartName="/ppt/slides/slide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7" r:id="rId2"/>
    <p:sldId id="259" r:id="rId3"/>
    <p:sldId id="260" r:id="rId4"/>
    <p:sldId id="262" r:id="rId5"/>
    <p:sldId id="258" r:id="rId6"/>
    <p:sldId id="269" r:id="rId7"/>
    <p:sldId id="264" r:id="rId8"/>
    <p:sldId id="270" r:id="rId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6" d="100"/>
          <a:sy n="96" d="100"/>
        </p:scale>
        <p:origin x="-104" y="-1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smtClean="0"/>
              <a:t>Cliquez et modifiez le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B3E66D9E-4615-7B4E-9E2F-C44A21F19311}" type="datetimeFigureOut">
              <a:rPr lang="fr-FR" smtClean="0"/>
              <a:pPr/>
              <a:t>25/09/14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1ED747F7-D175-EF46-A159-CC9F510F6C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B3E66D9E-4615-7B4E-9E2F-C44A21F19311}" type="datetimeFigureOut">
              <a:rPr lang="fr-FR" smtClean="0"/>
              <a:pPr/>
              <a:t>25/09/14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1ED747F7-D175-EF46-A159-CC9F510F6C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smtClean="0"/>
              <a:t>Cliquez et modifiez le titre</a:t>
            </a:r>
            <a:endParaRPr lang="en-US"/>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B3E66D9E-4615-7B4E-9E2F-C44A21F19311}" type="datetimeFigureOut">
              <a:rPr lang="fr-FR" smtClean="0"/>
              <a:pPr/>
              <a:t>25/09/14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1ED747F7-D175-EF46-A159-CC9F510F6C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B3E66D9E-4615-7B4E-9E2F-C44A21F19311}" type="datetimeFigureOut">
              <a:rPr lang="fr-FR" smtClean="0"/>
              <a:pPr/>
              <a:t>25/09/14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1ED747F7-D175-EF46-A159-CC9F510F6C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en-US"/>
          </a:p>
        </p:txBody>
      </p:sp>
      <p:sp>
        <p:nvSpPr>
          <p:cNvPr id="3" name="Espace réservé du texte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3E66D9E-4615-7B4E-9E2F-C44A21F19311}" type="datetimeFigureOut">
              <a:rPr lang="fr-FR" smtClean="0"/>
              <a:pPr/>
              <a:t>25/09/14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1ED747F7-D175-EF46-A159-CC9F510F6C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u conten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B3E66D9E-4615-7B4E-9E2F-C44A21F19311}" type="datetimeFigureOut">
              <a:rPr lang="fr-FR" smtClean="0"/>
              <a:pPr/>
              <a:t>25/09/14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1ED747F7-D175-EF46-A159-CC9F510F6C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en-US"/>
          </a:p>
        </p:txBody>
      </p:sp>
      <p:sp>
        <p:nvSpPr>
          <p:cNvPr id="3" name="Espace réservé du texte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B3E66D9E-4615-7B4E-9E2F-C44A21F19311}" type="datetimeFigureOut">
              <a:rPr lang="fr-FR" smtClean="0"/>
              <a:pPr/>
              <a:t>25/09/14</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1ED747F7-D175-EF46-A159-CC9F510F6C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e la date 2"/>
          <p:cNvSpPr>
            <a:spLocks noGrp="1"/>
          </p:cNvSpPr>
          <p:nvPr>
            <p:ph type="dt" sz="half" idx="10"/>
          </p:nvPr>
        </p:nvSpPr>
        <p:spPr/>
        <p:txBody>
          <a:bodyPr/>
          <a:lstStyle/>
          <a:p>
            <a:fld id="{B3E66D9E-4615-7B4E-9E2F-C44A21F19311}" type="datetimeFigureOut">
              <a:rPr lang="fr-FR" smtClean="0"/>
              <a:pPr/>
              <a:t>25/09/14</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1ED747F7-D175-EF46-A159-CC9F510F6C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E66D9E-4615-7B4E-9E2F-C44A21F19311}" type="datetimeFigureOut">
              <a:rPr lang="fr-FR" smtClean="0"/>
              <a:pPr/>
              <a:t>25/09/14</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1ED747F7-D175-EF46-A159-CC9F510F6C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Cliquez et modifiez le titre</a:t>
            </a:r>
            <a:endParaRPr lang="en-US"/>
          </a:p>
        </p:txBody>
      </p:sp>
      <p:sp>
        <p:nvSpPr>
          <p:cNvPr id="3" name="Espace réservé du contenu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E66D9E-4615-7B4E-9E2F-C44A21F19311}" type="datetimeFigureOut">
              <a:rPr lang="fr-FR" smtClean="0"/>
              <a:pPr/>
              <a:t>25/09/14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1ED747F7-D175-EF46-A159-CC9F510F6C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et modifiez le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E66D9E-4615-7B4E-9E2F-C44A21F19311}" type="datetimeFigureOut">
              <a:rPr lang="fr-FR" smtClean="0"/>
              <a:pPr/>
              <a:t>25/09/14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1ED747F7-D175-EF46-A159-CC9F510F6C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en-US"/>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66D9E-4615-7B4E-9E2F-C44A21F19311}" type="datetimeFigureOut">
              <a:rPr lang="fr-FR" smtClean="0"/>
              <a:pPr/>
              <a:t>25/09/14</a:t>
            </a:fld>
            <a:endParaRPr lang="en-US"/>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747F7-D175-EF46-A159-CC9F510F6C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ZoneTexte 1"/>
          <p:cNvSpPr txBox="1"/>
          <p:nvPr/>
        </p:nvSpPr>
        <p:spPr>
          <a:xfrm>
            <a:off x="657407" y="783997"/>
            <a:ext cx="7963647" cy="1692771"/>
          </a:xfrm>
          <a:prstGeom prst="rect">
            <a:avLst/>
          </a:prstGeom>
          <a:noFill/>
        </p:spPr>
        <p:txBody>
          <a:bodyPr wrap="square" rtlCol="0">
            <a:spAutoFit/>
          </a:bodyPr>
          <a:lstStyle/>
          <a:p>
            <a:pPr lvl="0"/>
            <a:r>
              <a:rPr lang="fr-FR" sz="2400" b="1" dirty="0" smtClean="0"/>
              <a:t>4.2 </a:t>
            </a:r>
            <a:r>
              <a:rPr lang="fr-FR" sz="2400" b="1" dirty="0" err="1" smtClean="0"/>
              <a:t>Women’s</a:t>
            </a:r>
            <a:r>
              <a:rPr lang="fr-FR" sz="2400" b="1" dirty="0" smtClean="0"/>
              <a:t> participation in </a:t>
            </a:r>
            <a:r>
              <a:rPr lang="fr-FR" sz="2400" b="1" dirty="0" err="1" smtClean="0"/>
              <a:t>economic</a:t>
            </a:r>
            <a:r>
              <a:rPr lang="fr-FR" sz="2400" b="1" dirty="0" smtClean="0"/>
              <a:t> and </a:t>
            </a:r>
            <a:r>
              <a:rPr lang="fr-FR" sz="2400" b="1" dirty="0" err="1" smtClean="0"/>
              <a:t>political</a:t>
            </a:r>
            <a:r>
              <a:rPr lang="fr-FR" sz="2400" b="1" dirty="0" smtClean="0"/>
              <a:t> </a:t>
            </a:r>
            <a:r>
              <a:rPr lang="fr-FR" sz="2400" b="1" dirty="0" err="1" smtClean="0"/>
              <a:t>activities</a:t>
            </a:r>
            <a:endParaRPr lang="fr-FR" sz="2400" b="1" dirty="0" smtClean="0"/>
          </a:p>
          <a:p>
            <a:pPr lvl="0"/>
            <a:endParaRPr lang="fr-FR" sz="2400" b="1" dirty="0" smtClean="0"/>
          </a:p>
          <a:p>
            <a:pPr lvl="0"/>
            <a:endParaRPr lang="fr-FR" sz="2400" b="1" dirty="0" smtClean="0"/>
          </a:p>
          <a:p>
            <a:pPr lvl="0" algn="ctr"/>
            <a:endParaRPr lang="fr-FR" sz="1600" dirty="0" smtClean="0"/>
          </a:p>
          <a:p>
            <a:pPr lvl="0" algn="ctr"/>
            <a:r>
              <a:rPr lang="fr-FR" sz="1600" dirty="0" err="1" smtClean="0"/>
              <a:t>Answer</a:t>
            </a:r>
            <a:r>
              <a:rPr lang="fr-FR" sz="1600" dirty="0" smtClean="0"/>
              <a:t> all the questions on the </a:t>
            </a:r>
            <a:r>
              <a:rPr lang="fr-FR" sz="1600" dirty="0" err="1" smtClean="0"/>
              <a:t>paper</a:t>
            </a:r>
            <a:r>
              <a:rPr lang="fr-FR" sz="1600" dirty="0" smtClean="0"/>
              <a:t>. If </a:t>
            </a:r>
            <a:r>
              <a:rPr lang="fr-FR" sz="1600" dirty="0" err="1" smtClean="0"/>
              <a:t>you</a:t>
            </a:r>
            <a:r>
              <a:rPr lang="fr-FR" sz="1600" dirty="0" smtClean="0"/>
              <a:t> </a:t>
            </a:r>
            <a:r>
              <a:rPr lang="fr-FR" sz="1600" dirty="0" err="1" smtClean="0"/>
              <a:t>need</a:t>
            </a:r>
            <a:r>
              <a:rPr lang="fr-FR" sz="1600" dirty="0" smtClean="0"/>
              <a:t> more </a:t>
            </a:r>
            <a:r>
              <a:rPr lang="fr-FR" sz="1600" dirty="0" err="1" smtClean="0"/>
              <a:t>space</a:t>
            </a:r>
            <a:r>
              <a:rPr lang="fr-FR" sz="1600" dirty="0" smtClean="0"/>
              <a:t>, use the last </a:t>
            </a:r>
            <a:r>
              <a:rPr lang="fr-FR" sz="1600" dirty="0" err="1" smtClean="0"/>
              <a:t>blank</a:t>
            </a:r>
            <a:r>
              <a:rPr lang="fr-FR" sz="1600" dirty="0" smtClean="0"/>
              <a:t> page.</a:t>
            </a:r>
            <a:endParaRPr lang="fr-F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3690" t="14123" r="14055" b="8117"/>
          <a:stretch/>
        </p:blipFill>
        <p:spPr bwMode="auto">
          <a:xfrm>
            <a:off x="0" y="0"/>
            <a:ext cx="4407765" cy="26670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 name="Image 2" descr="Graph genre education.png"/>
          <p:cNvPicPr>
            <a:picLocks noChangeAspect="1"/>
          </p:cNvPicPr>
          <p:nvPr/>
        </p:nvPicPr>
        <p:blipFill>
          <a:blip r:embed="rId3"/>
          <a:stretch>
            <a:fillRect/>
          </a:stretch>
        </p:blipFill>
        <p:spPr>
          <a:xfrm>
            <a:off x="1" y="2749392"/>
            <a:ext cx="4407764" cy="4049632"/>
          </a:xfrm>
          <a:prstGeom prst="rect">
            <a:avLst/>
          </a:prstGeom>
        </p:spPr>
      </p:pic>
      <p:sp>
        <p:nvSpPr>
          <p:cNvPr id="4" name="ZoneTexte 3"/>
          <p:cNvSpPr txBox="1"/>
          <p:nvPr/>
        </p:nvSpPr>
        <p:spPr>
          <a:xfrm>
            <a:off x="4572000" y="143232"/>
            <a:ext cx="4572000" cy="5262978"/>
          </a:xfrm>
          <a:prstGeom prst="rect">
            <a:avLst/>
          </a:prstGeom>
          <a:noFill/>
        </p:spPr>
        <p:txBody>
          <a:bodyPr wrap="square" rtlCol="0">
            <a:spAutoFit/>
          </a:bodyPr>
          <a:lstStyle/>
          <a:p>
            <a:pPr marL="342900" indent="-342900">
              <a:buAutoNum type="arabicPeriod"/>
            </a:pPr>
            <a:r>
              <a:rPr lang="en-US" sz="1400" dirty="0" smtClean="0"/>
              <a:t>Describe the pattern seen on the map [3]</a:t>
            </a:r>
          </a:p>
          <a:p>
            <a:pPr marL="342900" indent="-342900"/>
            <a:endParaRPr lang="en-US" sz="1400" dirty="0" smtClean="0"/>
          </a:p>
          <a:p>
            <a:pPr marL="342900" indent="-342900"/>
            <a:endParaRPr lang="en-US" sz="1400" dirty="0" smtClean="0"/>
          </a:p>
          <a:p>
            <a:pPr marL="342900" indent="-342900"/>
            <a:endParaRPr lang="en-US" sz="1400" dirty="0" smtClean="0"/>
          </a:p>
          <a:p>
            <a:pPr marL="342900" indent="-342900"/>
            <a:endParaRPr lang="en-US" sz="1400" dirty="0" smtClean="0"/>
          </a:p>
          <a:p>
            <a:pPr marL="342900" indent="-342900"/>
            <a:endParaRPr lang="en-US" sz="1400" dirty="0" smtClean="0"/>
          </a:p>
          <a:p>
            <a:pPr marL="342900" indent="-342900"/>
            <a:endParaRPr lang="en-US" sz="1400" dirty="0" smtClean="0"/>
          </a:p>
          <a:p>
            <a:pPr marL="342900" indent="-342900"/>
            <a:endParaRPr lang="en-US" sz="1400" dirty="0" smtClean="0"/>
          </a:p>
          <a:p>
            <a:pPr marL="342900" indent="-342900"/>
            <a:endParaRPr lang="en-US" sz="1400" dirty="0" smtClean="0"/>
          </a:p>
          <a:p>
            <a:pPr marL="342900" indent="-342900"/>
            <a:endParaRPr lang="en-US" sz="1400" dirty="0" smtClean="0"/>
          </a:p>
          <a:p>
            <a:pPr marL="342900" indent="-342900"/>
            <a:r>
              <a:rPr lang="en-US" sz="1400" dirty="0" smtClean="0"/>
              <a:t>2. 	</a:t>
            </a:r>
            <a:r>
              <a:rPr lang="en-US" sz="1400" dirty="0" err="1" smtClean="0"/>
              <a:t>i</a:t>
            </a:r>
            <a:r>
              <a:rPr lang="en-US" sz="1400" dirty="0" smtClean="0"/>
              <a:t>)</a:t>
            </a:r>
            <a:r>
              <a:rPr lang="en-US" sz="1400" dirty="0" smtClean="0"/>
              <a:t> Describe the trend for girls’ enrolment in Primary Education. [3]</a:t>
            </a:r>
          </a:p>
          <a:p>
            <a:pPr marL="342900" indent="-342900"/>
            <a:r>
              <a:rPr lang="en-US" sz="1400" dirty="0" smtClean="0"/>
              <a:t>	ii) Identify one anomaly [1]</a:t>
            </a:r>
          </a:p>
          <a:p>
            <a:pPr marL="342900" indent="-342900"/>
            <a:endParaRPr lang="en-US" sz="1400" dirty="0" smtClean="0"/>
          </a:p>
          <a:p>
            <a:pPr marL="342900" indent="-342900"/>
            <a:endParaRPr lang="en-US" sz="1400" dirty="0" smtClean="0"/>
          </a:p>
          <a:p>
            <a:pPr marL="342900" indent="-342900"/>
            <a:endParaRPr lang="en-US" sz="1400" dirty="0" smtClean="0"/>
          </a:p>
          <a:p>
            <a:pPr marL="342900" indent="-342900"/>
            <a:endParaRPr lang="en-US" sz="1400" dirty="0" smtClean="0"/>
          </a:p>
          <a:p>
            <a:pPr marL="342900" indent="-342900"/>
            <a:endParaRPr lang="en-US" sz="1400" dirty="0" smtClean="0"/>
          </a:p>
          <a:p>
            <a:pPr marL="342900" indent="-342900"/>
            <a:endParaRPr lang="en-US" sz="1400" dirty="0" smtClean="0"/>
          </a:p>
          <a:p>
            <a:pPr marL="342900" indent="-342900"/>
            <a:endParaRPr lang="en-US" sz="1400" dirty="0" smtClean="0"/>
          </a:p>
          <a:p>
            <a:pPr marL="342900" indent="-342900"/>
            <a:endParaRPr lang="en-US" sz="1400" dirty="0" smtClean="0"/>
          </a:p>
          <a:p>
            <a:pPr marL="342900" indent="-342900"/>
            <a:endParaRPr lang="en-US" sz="1400" dirty="0" smtClean="0"/>
          </a:p>
          <a:p>
            <a:pPr marL="342900" indent="-342900"/>
            <a:r>
              <a:rPr lang="en-US" sz="1400" dirty="0" smtClean="0"/>
              <a:t>3.	Explain where the situation is the less beneficial for Girls [3]</a:t>
            </a:r>
            <a:br>
              <a:rPr lang="en-US" sz="1400" dirty="0" smtClean="0"/>
            </a:br>
            <a:endParaRPr lang="en-US" sz="1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6286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Image 2" descr="Capture d’écran 2012-10-03 à 17.01.17.png"/>
          <p:cNvPicPr>
            <a:picLocks noChangeAspect="1"/>
          </p:cNvPicPr>
          <p:nvPr/>
        </p:nvPicPr>
        <p:blipFill>
          <a:blip r:embed="rId2"/>
          <a:stretch>
            <a:fillRect/>
          </a:stretch>
        </p:blipFill>
        <p:spPr>
          <a:xfrm>
            <a:off x="-2" y="152400"/>
            <a:ext cx="4572000" cy="3246000"/>
          </a:xfrm>
          <a:prstGeom prst="rect">
            <a:avLst/>
          </a:prstGeom>
        </p:spPr>
      </p:pic>
      <p:pic>
        <p:nvPicPr>
          <p:cNvPr id="4" name="Image 3" descr="Capture d’écran 2012-10-03 à 17.01.34.png"/>
          <p:cNvPicPr>
            <a:picLocks noChangeAspect="1"/>
          </p:cNvPicPr>
          <p:nvPr/>
        </p:nvPicPr>
        <p:blipFill>
          <a:blip r:embed="rId3"/>
          <a:stretch>
            <a:fillRect/>
          </a:stretch>
        </p:blipFill>
        <p:spPr>
          <a:xfrm>
            <a:off x="-2" y="3505200"/>
            <a:ext cx="4572002" cy="3277924"/>
          </a:xfrm>
          <a:prstGeom prst="rect">
            <a:avLst/>
          </a:prstGeom>
        </p:spPr>
      </p:pic>
      <p:sp>
        <p:nvSpPr>
          <p:cNvPr id="5" name="ZoneTexte 4"/>
          <p:cNvSpPr txBox="1"/>
          <p:nvPr/>
        </p:nvSpPr>
        <p:spPr>
          <a:xfrm>
            <a:off x="4800600" y="304800"/>
            <a:ext cx="4191000" cy="4401204"/>
          </a:xfrm>
          <a:prstGeom prst="rect">
            <a:avLst/>
          </a:prstGeom>
          <a:noFill/>
        </p:spPr>
        <p:txBody>
          <a:bodyPr wrap="square" rtlCol="0">
            <a:spAutoFit/>
          </a:bodyPr>
          <a:lstStyle/>
          <a:p>
            <a:pPr>
              <a:buFont typeface="Arial"/>
              <a:buChar char="•"/>
            </a:pPr>
            <a:r>
              <a:rPr lang="en-US" sz="1400" i="1" dirty="0" smtClean="0"/>
              <a:t>The income quintile is a division of the population in 5 groups, by income (1 being the lowest and 5 the highest)</a:t>
            </a:r>
          </a:p>
          <a:p>
            <a:pPr>
              <a:buFont typeface="Arial"/>
              <a:buChar char="•"/>
            </a:pPr>
            <a:r>
              <a:rPr lang="en-US" sz="1400" i="1" dirty="0" smtClean="0"/>
              <a:t>The median grade attained refers to the class grade (1 to 12)</a:t>
            </a:r>
          </a:p>
          <a:p>
            <a:endParaRPr lang="en-US" sz="1400" dirty="0" smtClean="0"/>
          </a:p>
          <a:p>
            <a:r>
              <a:rPr lang="en-US" sz="1400" dirty="0" smtClean="0"/>
              <a:t>4. Describe the pattern showed in the first 6 graphs [2]</a:t>
            </a:r>
          </a:p>
          <a:p>
            <a:endParaRPr lang="en-US" sz="1400" dirty="0" smtClean="0"/>
          </a:p>
          <a:p>
            <a:endParaRPr lang="en-US" sz="1400" dirty="0" smtClean="0"/>
          </a:p>
          <a:p>
            <a:endParaRPr lang="en-US" sz="1400" dirty="0" smtClean="0"/>
          </a:p>
          <a:p>
            <a:endParaRPr lang="en-US" sz="1400" dirty="0" smtClean="0"/>
          </a:p>
          <a:p>
            <a:endParaRPr lang="en-US" sz="1400" dirty="0" smtClean="0"/>
          </a:p>
          <a:p>
            <a:r>
              <a:rPr lang="en-US" sz="1400" dirty="0" smtClean="0"/>
              <a:t>5. Describe the pattern showed in the last 5 graphs [2]</a:t>
            </a:r>
          </a:p>
          <a:p>
            <a:endParaRPr lang="en-US" sz="1400" dirty="0" smtClean="0"/>
          </a:p>
          <a:p>
            <a:endParaRPr lang="en-US" sz="1400" dirty="0" smtClean="0"/>
          </a:p>
          <a:p>
            <a:endParaRPr lang="en-US" sz="1400" dirty="0" smtClean="0"/>
          </a:p>
          <a:p>
            <a:endParaRPr lang="en-US" sz="1400" dirty="0" smtClean="0"/>
          </a:p>
          <a:p>
            <a:endParaRPr lang="en-US" sz="1400" dirty="0" smtClean="0"/>
          </a:p>
          <a:p>
            <a:r>
              <a:rPr lang="en-US" sz="1400" dirty="0" smtClean="0"/>
              <a:t>6. Suggest 2 reasons that could explain this opposing pattern [2X2] </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Carte main d'oeuvre femme monde.jpeg"/>
          <p:cNvPicPr>
            <a:picLocks noChangeAspect="1"/>
          </p:cNvPicPr>
          <p:nvPr/>
        </p:nvPicPr>
        <p:blipFill>
          <a:blip r:embed="rId2"/>
          <a:stretch>
            <a:fillRect/>
          </a:stretch>
        </p:blipFill>
        <p:spPr>
          <a:xfrm>
            <a:off x="0" y="0"/>
            <a:ext cx="5792634" cy="4653230"/>
          </a:xfrm>
          <a:prstGeom prst="rect">
            <a:avLst/>
          </a:prstGeom>
        </p:spPr>
      </p:pic>
      <p:sp>
        <p:nvSpPr>
          <p:cNvPr id="3" name="ZoneTexte 2"/>
          <p:cNvSpPr txBox="1"/>
          <p:nvPr/>
        </p:nvSpPr>
        <p:spPr>
          <a:xfrm>
            <a:off x="5792634" y="228600"/>
            <a:ext cx="3198966" cy="3323987"/>
          </a:xfrm>
          <a:prstGeom prst="rect">
            <a:avLst/>
          </a:prstGeom>
          <a:noFill/>
        </p:spPr>
        <p:txBody>
          <a:bodyPr wrap="square" rtlCol="0">
            <a:spAutoFit/>
          </a:bodyPr>
          <a:lstStyle/>
          <a:p>
            <a:r>
              <a:rPr lang="en-US" sz="1400" dirty="0" smtClean="0"/>
              <a:t>7. Describe the pattern of the Female labor participation [3]</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r>
              <a:rPr lang="en-US" sz="1400" dirty="0" smtClean="0"/>
              <a:t>8. Suggest a factor explaining the low female labor participation in the dark green countries [2]</a:t>
            </a:r>
          </a:p>
        </p:txBody>
      </p:sp>
      <p:sp>
        <p:nvSpPr>
          <p:cNvPr id="5" name="ZoneTexte 4"/>
          <p:cNvSpPr txBox="1"/>
          <p:nvPr/>
        </p:nvSpPr>
        <p:spPr>
          <a:xfrm>
            <a:off x="228600" y="5114895"/>
            <a:ext cx="8610600" cy="307777"/>
          </a:xfrm>
          <a:prstGeom prst="rect">
            <a:avLst/>
          </a:prstGeom>
          <a:noFill/>
        </p:spPr>
        <p:txBody>
          <a:bodyPr wrap="square" rtlCol="0">
            <a:spAutoFit/>
          </a:bodyPr>
          <a:lstStyle/>
          <a:p>
            <a:r>
              <a:rPr lang="en-US" sz="1400" dirty="0" smtClean="0"/>
              <a:t>9. Suggest a factor explaining the very high female labor participation in some </a:t>
            </a:r>
            <a:r>
              <a:rPr lang="en-US" sz="1400" dirty="0" smtClean="0"/>
              <a:t>A</a:t>
            </a:r>
            <a:r>
              <a:rPr lang="en-US" sz="1400" dirty="0" smtClean="0"/>
              <a:t>frican countries [2]</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descr="Capture d’écran 2012-10-03 à 16.55.43.png"/>
          <p:cNvPicPr>
            <a:picLocks noChangeAspect="1"/>
          </p:cNvPicPr>
          <p:nvPr/>
        </p:nvPicPr>
        <p:blipFill>
          <a:blip r:embed="rId2"/>
          <a:stretch>
            <a:fillRect/>
          </a:stretch>
        </p:blipFill>
        <p:spPr>
          <a:xfrm>
            <a:off x="4114800" y="2031325"/>
            <a:ext cx="4311351" cy="2667000"/>
          </a:xfrm>
          <a:prstGeom prst="rect">
            <a:avLst/>
          </a:prstGeom>
        </p:spPr>
      </p:pic>
      <p:pic>
        <p:nvPicPr>
          <p:cNvPr id="3"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77884" y="2031325"/>
            <a:ext cx="2998716" cy="26670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ZoneTexte 3"/>
          <p:cNvSpPr txBox="1"/>
          <p:nvPr/>
        </p:nvSpPr>
        <p:spPr>
          <a:xfrm>
            <a:off x="0" y="4876800"/>
            <a:ext cx="9144000" cy="307777"/>
          </a:xfrm>
          <a:prstGeom prst="rect">
            <a:avLst/>
          </a:prstGeom>
          <a:noFill/>
        </p:spPr>
        <p:txBody>
          <a:bodyPr wrap="square" rtlCol="0">
            <a:spAutoFit/>
          </a:bodyPr>
          <a:lstStyle/>
          <a:p>
            <a:r>
              <a:rPr lang="en-US" sz="1400" dirty="0" smtClean="0"/>
              <a:t>10. Explain why we find a pay gap between men and women everywhere in the world [5]</a:t>
            </a:r>
            <a:endParaRPr lang="en-US" sz="1400" dirty="0"/>
          </a:p>
        </p:txBody>
      </p:sp>
      <p:sp>
        <p:nvSpPr>
          <p:cNvPr id="5" name="ZoneTexte 4"/>
          <p:cNvSpPr txBox="1"/>
          <p:nvPr/>
        </p:nvSpPr>
        <p:spPr>
          <a:xfrm>
            <a:off x="0" y="0"/>
            <a:ext cx="9144000" cy="2031325"/>
          </a:xfrm>
          <a:prstGeom prst="rect">
            <a:avLst/>
          </a:prstGeom>
          <a:noFill/>
          <a:ln w="12700" cmpd="sng">
            <a:solidFill>
              <a:schemeClr val="tx1"/>
            </a:solidFill>
          </a:ln>
        </p:spPr>
        <p:txBody>
          <a:bodyPr wrap="square" rtlCol="0">
            <a:spAutoFit/>
          </a:bodyPr>
          <a:lstStyle/>
          <a:p>
            <a:r>
              <a:rPr sz="1400" b="1" i="1" dirty="0" smtClean="0"/>
              <a:t>There are men’s jobs and women’s jobs: Employment segregation by gender </a:t>
            </a:r>
            <a:endParaRPr sz="1400" dirty="0" smtClean="0"/>
          </a:p>
          <a:p>
            <a:r>
              <a:rPr sz="1400" dirty="0" smtClean="0"/>
              <a:t>There are significant and systematic differences between men’s and women’s jobs, whether across sectors, industries, occupations, types of jobs, or types of firms (the phrase “employ- ment segregation by gender” refers to these differences</a:t>
            </a:r>
            <a:r>
              <a:rPr sz="1400" dirty="0" smtClean="0"/>
              <a:t>). </a:t>
            </a:r>
            <a:r>
              <a:rPr sz="1400" dirty="0" smtClean="0"/>
              <a:t>Women are more likely than men to work in agriculture (37 percent of all employed women, against 33 percent of all employed men) and in services (47 percent of all employed women, against 40 percent of all employed men). The opposite is true for manufacturing</a:t>
            </a:r>
            <a:r>
              <a:rPr sz="1400" dirty="0" smtClean="0"/>
              <a:t>.</a:t>
            </a:r>
            <a:r>
              <a:rPr lang="fr-FR" sz="1400" dirty="0" smtClean="0"/>
              <a:t> </a:t>
            </a:r>
            <a:r>
              <a:rPr sz="1400" dirty="0" smtClean="0"/>
              <a:t>Women </a:t>
            </a:r>
            <a:r>
              <a:rPr sz="1400" dirty="0" smtClean="0"/>
              <a:t>also are overrepre- sented among unpaid and wage workers and in the informal sector. Women account for about 40 percent of the total global workforce, but 58 percent of all unpaid work, 44 percent of wage employment, and 50 percent of informal </a:t>
            </a:r>
            <a:r>
              <a:rPr sz="1400" dirty="0" smtClean="0"/>
              <a:t>employment.</a:t>
            </a:r>
            <a:endParaRPr lang="fr-FR" sz="1400" i="1" dirty="0" smtClean="0"/>
          </a:p>
          <a:p>
            <a:pPr algn="r"/>
            <a:r>
              <a:rPr lang="fr-FR" sz="1400" i="1" dirty="0" smtClean="0"/>
              <a:t>UN World </a:t>
            </a:r>
            <a:r>
              <a:rPr lang="fr-FR" sz="1400" i="1" dirty="0" err="1" smtClean="0"/>
              <a:t>Development</a:t>
            </a:r>
            <a:r>
              <a:rPr lang="fr-FR" sz="1400" i="1" dirty="0" smtClean="0"/>
              <a:t> Report 2012</a:t>
            </a:r>
            <a:r>
              <a:rPr sz="1400" dirty="0" smtClean="0"/>
              <a:t> </a:t>
            </a:r>
            <a:endParaRPr sz="1400" dirty="0" smtClean="0"/>
          </a:p>
          <a:p>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 y="0"/>
            <a:ext cx="4380437" cy="3886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5" name="ZoneTexte 4"/>
          <p:cNvSpPr txBox="1"/>
          <p:nvPr/>
        </p:nvSpPr>
        <p:spPr>
          <a:xfrm>
            <a:off x="4648200" y="304800"/>
            <a:ext cx="4191000" cy="3754874"/>
          </a:xfrm>
          <a:prstGeom prst="rect">
            <a:avLst/>
          </a:prstGeom>
          <a:noFill/>
        </p:spPr>
        <p:txBody>
          <a:bodyPr wrap="square" rtlCol="0">
            <a:spAutoFit/>
          </a:bodyPr>
          <a:lstStyle/>
          <a:p>
            <a:r>
              <a:rPr lang="en-US" sz="1400" dirty="0" smtClean="0"/>
              <a:t>11. Is there a correlation between the % of women elected to parliament and GNI/capita of a country? Check it using a Spearman’s </a:t>
            </a:r>
            <a:r>
              <a:rPr lang="en-US" sz="1400" dirty="0" err="1" smtClean="0"/>
              <a:t>corelation</a:t>
            </a:r>
            <a:r>
              <a:rPr lang="en-US" sz="1400" dirty="0" smtClean="0"/>
              <a:t> test! [4]</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r>
              <a:rPr lang="en-US" sz="1400" dirty="0" smtClean="0"/>
              <a:t>12.Choose another factor that could be correlated and perform another Spearman’s correlation test. [3] </a:t>
            </a:r>
          </a:p>
          <a:p>
            <a:endParaRPr lang="en-US" sz="1400" dirty="0" smtClean="0"/>
          </a:p>
          <a:p>
            <a:endParaRPr lang="en-US" sz="1400" dirty="0"/>
          </a:p>
        </p:txBody>
      </p:sp>
      <p:sp>
        <p:nvSpPr>
          <p:cNvPr id="6" name="ZoneTexte 5"/>
          <p:cNvSpPr txBox="1"/>
          <p:nvPr/>
        </p:nvSpPr>
        <p:spPr>
          <a:xfrm>
            <a:off x="0" y="5336977"/>
            <a:ext cx="9143997" cy="307777"/>
          </a:xfrm>
          <a:prstGeom prst="rect">
            <a:avLst/>
          </a:prstGeom>
          <a:noFill/>
        </p:spPr>
        <p:txBody>
          <a:bodyPr wrap="square" rtlCol="0">
            <a:spAutoFit/>
          </a:bodyPr>
          <a:lstStyle/>
          <a:p>
            <a:r>
              <a:rPr lang="en-US" sz="1400" dirty="0" smtClean="0"/>
              <a:t>13. Suggest one way to have a better representation of women in politics. [2]</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Image 13" descr="Capture d’écran 2012-10-03 à 17.05.32.png"/>
          <p:cNvPicPr>
            <a:picLocks noChangeAspect="1"/>
          </p:cNvPicPr>
          <p:nvPr/>
        </p:nvPicPr>
        <p:blipFill>
          <a:blip r:embed="rId2"/>
          <a:stretch>
            <a:fillRect/>
          </a:stretch>
        </p:blipFill>
        <p:spPr>
          <a:xfrm>
            <a:off x="1" y="0"/>
            <a:ext cx="2840719" cy="5332758"/>
          </a:xfrm>
          <a:prstGeom prst="rect">
            <a:avLst/>
          </a:prstGeom>
        </p:spPr>
      </p:pic>
      <p:pic>
        <p:nvPicPr>
          <p:cNvPr id="4" name="Image 3" descr="Capture d’écran 2012-10-03 à 17.31.36.png"/>
          <p:cNvPicPr>
            <a:picLocks noChangeAspect="1"/>
          </p:cNvPicPr>
          <p:nvPr/>
        </p:nvPicPr>
        <p:blipFill>
          <a:blip r:embed="rId3"/>
          <a:stretch>
            <a:fillRect/>
          </a:stretch>
        </p:blipFill>
        <p:spPr>
          <a:xfrm>
            <a:off x="2" y="5332758"/>
            <a:ext cx="5401897" cy="1525242"/>
          </a:xfrm>
          <a:prstGeom prst="rect">
            <a:avLst/>
          </a:prstGeom>
        </p:spPr>
      </p:pic>
      <p:sp>
        <p:nvSpPr>
          <p:cNvPr id="8" name="ZoneTexte 7"/>
          <p:cNvSpPr txBox="1"/>
          <p:nvPr/>
        </p:nvSpPr>
        <p:spPr>
          <a:xfrm>
            <a:off x="3124200" y="228600"/>
            <a:ext cx="6019800" cy="3323987"/>
          </a:xfrm>
          <a:prstGeom prst="rect">
            <a:avLst/>
          </a:prstGeom>
          <a:noFill/>
        </p:spPr>
        <p:txBody>
          <a:bodyPr wrap="square" rtlCol="0">
            <a:spAutoFit/>
          </a:bodyPr>
          <a:lstStyle/>
          <a:p>
            <a:r>
              <a:rPr lang="en-US" sz="1400" dirty="0" smtClean="0"/>
              <a:t>14. </a:t>
            </a:r>
            <a:r>
              <a:rPr lang="en-US" sz="1400" dirty="0" err="1" smtClean="0"/>
              <a:t>i</a:t>
            </a:r>
            <a:r>
              <a:rPr lang="en-US" sz="1400" dirty="0" smtClean="0"/>
              <a:t>. (Figure 2.12) Describe the trend showed on the graph [2]</a:t>
            </a:r>
          </a:p>
          <a:p>
            <a:r>
              <a:rPr lang="en-US" sz="1400" dirty="0" smtClean="0"/>
              <a:t>ii. Identify one anomaly [1]</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r>
              <a:rPr lang="en-US" sz="1400" dirty="0" smtClean="0"/>
              <a:t>15. Explain what gender representation are associated with the different portfolio (ministers) and that could explain the unequal female participation. [3]</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280</TotalTime>
  <Words>523</Words>
  <Application>Microsoft Macintosh PowerPoint</Application>
  <PresentationFormat>Présentation à l'écran (4:3)</PresentationFormat>
  <Paragraphs>88</Paragraphs>
  <Slides>8</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8</vt:i4>
      </vt:variant>
    </vt:vector>
  </HeadingPairs>
  <TitlesOfParts>
    <vt:vector size="9" baseType="lpstr">
      <vt:lpstr>Thème Office</vt:lpstr>
      <vt:lpstr>Diapositive 1</vt:lpstr>
      <vt:lpstr>Diapositive 2</vt:lpstr>
      <vt:lpstr>Diapositive 3</vt:lpstr>
      <vt:lpstr>Diapositive 4</vt:lpstr>
      <vt:lpstr>Diapositive 5</vt:lpstr>
      <vt:lpstr>Diapositive 6</vt:lpstr>
      <vt:lpstr>Diapositive 7</vt:lpstr>
      <vt:lpstr>Diapositive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Etienne SIMONET</dc:creator>
  <cp:lastModifiedBy>Etienne SIMONET</cp:lastModifiedBy>
  <cp:revision>35</cp:revision>
  <dcterms:created xsi:type="dcterms:W3CDTF">2014-09-25T09:23:23Z</dcterms:created>
  <dcterms:modified xsi:type="dcterms:W3CDTF">2014-09-25T11:43:41Z</dcterms:modified>
</cp:coreProperties>
</file>